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4"/>
  </p:notesMasterIdLst>
  <p:sldIdLst>
    <p:sldId id="256" r:id="rId2"/>
    <p:sldId id="356" r:id="rId3"/>
    <p:sldId id="310" r:id="rId4"/>
    <p:sldId id="309" r:id="rId5"/>
    <p:sldId id="353" r:id="rId6"/>
    <p:sldId id="352" r:id="rId7"/>
    <p:sldId id="354" r:id="rId8"/>
    <p:sldId id="358" r:id="rId9"/>
    <p:sldId id="355" r:id="rId10"/>
    <p:sldId id="349" r:id="rId11"/>
    <p:sldId id="350" r:id="rId12"/>
    <p:sldId id="351" r:id="rId13"/>
    <p:sldId id="357" r:id="rId14"/>
    <p:sldId id="364" r:id="rId15"/>
    <p:sldId id="366" r:id="rId16"/>
    <p:sldId id="367" r:id="rId17"/>
    <p:sldId id="359" r:id="rId18"/>
    <p:sldId id="360" r:id="rId19"/>
    <p:sldId id="361" r:id="rId20"/>
    <p:sldId id="362" r:id="rId21"/>
    <p:sldId id="363" r:id="rId22"/>
    <p:sldId id="365" r:id="rId2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showPr showNarration="1">
    <p:present/>
    <p:sldAll/>
    <p:penClr>
      <a:srgbClr val="FF0000"/>
    </p:penClr>
  </p:showPr>
  <p:clrMru>
    <a:srgbClr val="993300"/>
    <a:srgbClr val="663300"/>
    <a:srgbClr val="99FF99"/>
    <a:srgbClr val="FFCC99"/>
    <a:srgbClr val="FFA74F"/>
    <a:srgbClr val="FF33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45" autoAdjust="0"/>
    <p:restoredTop sz="93606" autoAdjust="0"/>
  </p:normalViewPr>
  <p:slideViewPr>
    <p:cSldViewPr>
      <p:cViewPr>
        <p:scale>
          <a:sx n="72" d="100"/>
          <a:sy n="72" d="100"/>
        </p:scale>
        <p:origin x="-2754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A6700AD-C62F-43B4-AE7A-80B0880246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2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extLst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47C05-FC2E-4CFA-A14C-072A21369D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F605-3FB8-4215-A5A0-76EBD7E410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95C33-4F1F-4CF6-8D37-3D8D38D2CA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029200" y="1752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029200" y="3886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C17E2-A3FD-4FBE-9E36-AA7A6A0F30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752600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BD21D-6563-4A16-AC49-8E414C4C53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ADE6D-5D5D-4313-96DE-F271C0C92C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066800" y="3810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7DA2-9461-411E-ADBB-1611692234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B666F-0FC5-4FC1-B734-F9B0DBDABC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AEC86-B423-439F-A6AB-5C801E77A6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605B6-A18D-4E84-8311-5DBB9DA082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241B3-5534-4D90-8739-F94BB7C121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38B5B-E9DA-4670-AA5D-1E5BAACA6D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840A5-E9B6-49B5-B790-95A73E4979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AC8DD-E3D4-4660-A351-F85250486A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D2328-5AF8-41DD-A6C5-C40C2047AF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2" descr="Expbanna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3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cs typeface="+mn-cs"/>
              </a:endParaRPr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067C3AF-438E-4BC0-9A2D-E4F296083C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</p:sldLayoutIdLst>
  <p:transition spd="slow">
    <p:pull dir="ld"/>
  </p:transition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571625"/>
            <a:ext cx="7632700" cy="3028950"/>
          </a:xfrm>
        </p:spPr>
        <p:txBody>
          <a:bodyPr/>
          <a:lstStyle/>
          <a:p>
            <a:r>
              <a:rPr lang="ru-RU" altLang="ru-RU" sz="4000" b="1" dirty="0" smtClean="0">
                <a:cs typeface="Times New Roman" pitchFamily="18" charset="0"/>
              </a:rPr>
              <a:t>Особенности конструирования урока математики на основе </a:t>
            </a:r>
            <a:r>
              <a:rPr lang="ru-RU" altLang="ru-RU" sz="3600" dirty="0" smtClean="0">
                <a:cs typeface="Times New Roman" pitchFamily="18" charset="0"/>
              </a:rPr>
              <a:t/>
            </a:r>
            <a:br>
              <a:rPr lang="ru-RU" altLang="ru-RU" sz="3600" dirty="0" smtClean="0">
                <a:cs typeface="Times New Roman" pitchFamily="18" charset="0"/>
              </a:rPr>
            </a:br>
            <a:r>
              <a:rPr lang="ru-RU" altLang="ru-RU" sz="4000" b="1" dirty="0" err="1" smtClean="0">
                <a:cs typeface="Times New Roman" pitchFamily="18" charset="0"/>
              </a:rPr>
              <a:t>системно-деятельностного</a:t>
            </a:r>
            <a:r>
              <a:rPr lang="ru-RU" altLang="ru-RU" sz="4000" b="1" dirty="0" smtClean="0">
                <a:cs typeface="Times New Roman" pitchFamily="18" charset="0"/>
              </a:rPr>
              <a:t> подхода</a:t>
            </a:r>
            <a:r>
              <a:rPr lang="ru-RU" altLang="ru-RU" sz="3600" dirty="0" smtClean="0">
                <a:cs typeface="Times New Roman" pitchFamily="18" charset="0"/>
              </a:rPr>
              <a:t/>
            </a:r>
            <a:br>
              <a:rPr lang="ru-RU" altLang="ru-RU" sz="3600" dirty="0" smtClean="0">
                <a:cs typeface="Times New Roman" pitchFamily="18" charset="0"/>
              </a:rPr>
            </a:br>
            <a:endParaRPr lang="ru-RU" altLang="ru-RU" sz="4000" b="1" dirty="0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1143000" y="428625"/>
            <a:ext cx="75723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Рассмотрим  пример.</a:t>
            </a:r>
          </a:p>
          <a:p>
            <a:r>
              <a:rPr lang="ru-RU" sz="2400" b="1" dirty="0">
                <a:solidFill>
                  <a:srgbClr val="663300"/>
                </a:solidFill>
              </a:rPr>
              <a:t>Учитель предлагает учащимся прочитать в учебнике, вдумываясь в определение, «Параллелограмм, у которого все углы прямые, называется прямоугольником».  Призыв «Вдумайтесь!» для большинства бесполезен. Чтобы побуждать учащихся к вдумчивому чтению, лучше дать конкретное задание, в котором указать, что и как должны  сделать учащиеся.                                                                                        </a:t>
            </a:r>
          </a:p>
          <a:p>
            <a:r>
              <a:rPr lang="ru-RU" b="1" dirty="0"/>
              <a:t>  </a:t>
            </a:r>
          </a:p>
        </p:txBody>
      </p:sp>
      <p:pic>
        <p:nvPicPr>
          <p:cNvPr id="12291" name="Picture 4" descr="shkolnye_kartinki_uchenik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3786188"/>
            <a:ext cx="32861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071563" y="357188"/>
            <a:ext cx="735806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Создадим проблемную ситуацию. </a:t>
            </a:r>
          </a:p>
          <a:p>
            <a:r>
              <a:rPr lang="ru-RU" sz="2400" b="1" dirty="0">
                <a:solidFill>
                  <a:srgbClr val="663300"/>
                </a:solidFill>
              </a:rPr>
              <a:t>Учитель предлагает:</a:t>
            </a:r>
          </a:p>
          <a:p>
            <a:r>
              <a:rPr lang="ru-RU" sz="2400" b="1" dirty="0">
                <a:solidFill>
                  <a:srgbClr val="663300"/>
                </a:solidFill>
              </a:rPr>
              <a:t>Прочитайте в учебнике определение прямоугольника и установите, можно ли его видоизменить таким образом: «Параллелограмм, у которого есть прямой угол, называется прямоугольником». Такое задание учащиеся не могут выполнить без вдумчивого чтения, без анализа сопоставления обеих формулировок.</a:t>
            </a:r>
          </a:p>
          <a:p>
            <a:r>
              <a:rPr lang="ru-RU" sz="2400" b="1" dirty="0">
                <a:solidFill>
                  <a:srgbClr val="663300"/>
                </a:solidFill>
              </a:rPr>
              <a:t>Так учащиеся лучше запомнят определение, чем при его чтении без конкретного задания.</a:t>
            </a:r>
          </a:p>
          <a:p>
            <a:r>
              <a:rPr lang="ru-RU" b="1" dirty="0"/>
              <a:t> </a:t>
            </a:r>
          </a:p>
          <a:p>
            <a:endParaRPr lang="ru-RU" dirty="0"/>
          </a:p>
        </p:txBody>
      </p:sp>
      <p:pic>
        <p:nvPicPr>
          <p:cNvPr id="13315" name="Picture 4" descr="shkolnye_kartinki_uchenik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4429125"/>
            <a:ext cx="2757488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285875" y="428625"/>
            <a:ext cx="73580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993300"/>
                </a:solidFill>
              </a:rPr>
              <a:t>Исследования немецких ученых показали, что человек запоминает только 10% того, что он читает, 20% того, что слышит, 30% того, что видит, 50-70% запоминается при участии в групповых дискуссиях, 80% при самостоятельном обнаружении и формулировании проблем. Когда обучающийся непосредственно участвует в реальной деятельности, сам ставит проблему, вырабатывает и принимает решение, формулирует выводы, делает прогнозы, он запоминает и усваивает материал на 90%. Не зря же в известной японской пословице сказано: «Налови мне рыбы – и я буду сыт сегодня; научи меня ловить рыбу – так я буду сыт до конца жизни». 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143000" y="428625"/>
            <a:ext cx="7358063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993300"/>
                </a:solidFill>
              </a:rPr>
              <a:t>У каждого предмета есть свои особенности в организации учебного процесса на </a:t>
            </a:r>
            <a:r>
              <a:rPr lang="ru-RU" sz="2400" b="1" dirty="0" err="1">
                <a:solidFill>
                  <a:srgbClr val="993300"/>
                </a:solidFill>
              </a:rPr>
              <a:t>системно-деятельностной</a:t>
            </a:r>
            <a:r>
              <a:rPr lang="ru-RU" sz="2400" b="1" dirty="0">
                <a:solidFill>
                  <a:srgbClr val="993300"/>
                </a:solidFill>
              </a:rPr>
              <a:t> основе.</a:t>
            </a:r>
          </a:p>
          <a:p>
            <a:r>
              <a:rPr lang="ru-RU" sz="2400" b="1" dirty="0" err="1">
                <a:solidFill>
                  <a:srgbClr val="993300"/>
                </a:solidFill>
              </a:rPr>
              <a:t>Системно-деятельностный</a:t>
            </a:r>
            <a:r>
              <a:rPr lang="ru-RU" sz="2400" b="1" dirty="0">
                <a:solidFill>
                  <a:srgbClr val="993300"/>
                </a:solidFill>
              </a:rPr>
              <a:t> подход в преподавании математики требует формирования практических умений применения теории. Позиция учителя математики должна быть такова: к классу не с ответом, а с вопросом. Ученики должны уметь на уроке выделять, сравнивать, обобщать, оценивать математическими понятиями, создавать математические модели, т.е. владеть теми универсальными способами, которые им пригодятся на практике</a:t>
            </a:r>
            <a:r>
              <a:rPr lang="ru-RU" sz="2400" b="1" dirty="0" smtClean="0">
                <a:solidFill>
                  <a:srgbClr val="993300"/>
                </a:solidFill>
              </a:rPr>
              <a:t>. Таким образом план урока математики выглядит так:</a:t>
            </a:r>
            <a:endParaRPr lang="ru-RU" sz="2400" b="1" dirty="0">
              <a:solidFill>
                <a:srgbClr val="9933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971550" y="404813"/>
            <a:ext cx="7777163" cy="56134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1793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15000"/>
              </a:lnSpc>
              <a:defRPr/>
            </a:pPr>
            <a:r>
              <a:rPr lang="ru-RU" altLang="ru-RU" sz="3200" b="1" u="sng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План урока математики</a:t>
            </a:r>
            <a:r>
              <a:rPr lang="ru-RU" altLang="ru-RU" sz="3200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  </a:t>
            </a: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1. Формулировка целей урока.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2.Подбор вопросов и заданий для этапа актуализации знаний и действий.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3.Придумывание ситуации, в которой у обучающихся может возникнуть потребность в формулировании цели, побуждающей к «открытию» нового  знания.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4. Выбор способа организации деятельности обучающихся.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5. Подбор дидактических средств.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6.Разработка заданий, побуждающих обучающихся распознавать конкретные ситуации на основе нового задания и воспроизводить их.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7. Разработка способов организации выполнения обучающимися этих заданий.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i="1" dirty="0" smtClean="0">
                <a:solidFill>
                  <a:srgbClr val="663300"/>
                </a:solidFill>
                <a:latin typeface="+mn-lt"/>
                <a:cs typeface="Times New Roman" pitchFamily="18" charset="0"/>
              </a:rPr>
              <a:t>8. Составление заданий для контрольного этапа урока. </a:t>
            </a:r>
            <a:endParaRPr lang="ru-RU" altLang="ru-RU" sz="2000" dirty="0" smtClean="0">
              <a:solidFill>
                <a:srgbClr val="663300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62" name="Group 30"/>
          <p:cNvGraphicFramePr>
            <a:graphicFrameLocks noGrp="1"/>
          </p:cNvGraphicFramePr>
          <p:nvPr/>
        </p:nvGraphicFramePr>
        <p:xfrm>
          <a:off x="971550" y="890588"/>
          <a:ext cx="7848600" cy="5569903"/>
        </p:xfrm>
        <a:graphic>
          <a:graphicData uri="http://schemas.openxmlformats.org/drawingml/2006/table">
            <a:tbl>
              <a:tblPr/>
              <a:tblGrid>
                <a:gridCol w="1800225"/>
                <a:gridCol w="2722563"/>
                <a:gridCol w="3325812"/>
              </a:tblGrid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Традиционный урок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в режиме деятельностного подхода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Формулирование  темы урока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сообщает учащимся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Формулируют сами учащиеся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Постановка целей и задач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формулирует и сообщает учащимся, чему должны научиться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Формулируют сами учащиеся, определив границы знания и незнания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сообщает учащимся, какую работу они должны выполнить, чтобы достичь цели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 учащимися способов достижения намеченной цели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64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Практическая деятельность учащихся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 руководством учителя учащиеся выполняют ряд практических задач (чаще применяется фронтальная форма организации деятельности)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осуществляют учебные действия по намеченному плану (применяются групповая и  индивидуальная форма организации деятельности)</a:t>
                      </a:r>
                    </a:p>
                  </a:txBody>
                  <a:tcPr marL="56079" marR="560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7436" name="TextBox 3"/>
          <p:cNvSpPr txBox="1">
            <a:spLocks noChangeArrowheads="1"/>
          </p:cNvSpPr>
          <p:nvPr/>
        </p:nvSpPr>
        <p:spPr bwMode="auto">
          <a:xfrm>
            <a:off x="1042988" y="196850"/>
            <a:ext cx="7958137" cy="461963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  <a:cs typeface="Times New Roman" pitchFamily="18" charset="0"/>
              </a:rPr>
              <a:t>Особенности урока в рамках </a:t>
            </a:r>
            <a:r>
              <a:rPr lang="ru-RU" altLang="ru-RU" sz="2400" b="1" dirty="0" err="1">
                <a:solidFill>
                  <a:srgbClr val="FF0000"/>
                </a:solidFill>
                <a:cs typeface="Times New Roman" pitchFamily="18" charset="0"/>
              </a:rPr>
              <a:t>деятельностного</a:t>
            </a:r>
            <a:r>
              <a:rPr lang="ru-RU" altLang="ru-RU" sz="2400" b="1" dirty="0">
                <a:solidFill>
                  <a:srgbClr val="FF0000"/>
                </a:solidFill>
                <a:cs typeface="Times New Roman" pitchFamily="18" charset="0"/>
              </a:rPr>
              <a:t> подхода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913" name="Group 89"/>
          <p:cNvGraphicFramePr>
            <a:graphicFrameLocks noGrp="1"/>
          </p:cNvGraphicFramePr>
          <p:nvPr>
            <p:ph/>
          </p:nvPr>
        </p:nvGraphicFramePr>
        <p:xfrm>
          <a:off x="790575" y="0"/>
          <a:ext cx="8353425" cy="6858002"/>
        </p:xfrm>
        <a:graphic>
          <a:graphicData uri="http://schemas.openxmlformats.org/drawingml/2006/table">
            <a:tbl>
              <a:tblPr/>
              <a:tblGrid>
                <a:gridCol w="1728788"/>
                <a:gridCol w="3024187"/>
                <a:gridCol w="3600450"/>
              </a:tblGrid>
              <a:tr h="628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сравнения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Традиционный урок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в режиме </a:t>
                      </a:r>
                      <a:r>
                        <a:rPr kumimoji="0" lang="ru-RU" alt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деятельностного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подхода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246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Осуществление контроля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Учитель осуществляет контроль за выполнением учащимися практической работы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Учащиеся осуществляют контроль (применяются формы самоконтроля, взаимоконтроля по предложенному талону)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246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Осуществление коррекции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Учитель в ходе выполнения и по итогам выполненной работы учащимися осуществляет коррекцию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Учащиеся формулируют затруднения и осуществляют коррекцию самостоятельно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5335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Оценивание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Учитель оценивает работу на уроке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Учащиеся участвуют в  оценке деятельности по её результатам (самооценивание, оценивание результатов деятельности товарищей)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957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Итог урока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Учитель выясняет у учащихся, что они запомнили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Проводится рефлексия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246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Домашнее задание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Учитель объявляет и комментирует (чаще – задание одно для всех)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857375" y="1000125"/>
            <a:ext cx="63579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0363" algn="just"/>
            <a:r>
              <a:rPr lang="ru-RU" sz="2400" b="1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Традиционное обучение математике и обучение, построенное на системно-деятельностном подходе, различаются по следующим позициям: по содержанию, методам и средствам обучения; по характеру процесса управления обучением; по характеру подготовки преподавателя к проведению учебного процесса; по отводимому на обучение количеству часов; по результатам обучения.</a:t>
            </a:r>
            <a:endParaRPr lang="ru-RU" sz="2400" b="1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000125" y="357188"/>
            <a:ext cx="7786688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ru-RU" sz="2400">
                <a:solidFill>
                  <a:srgbClr val="99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Математика, в рамках системно – деятельностного подхода, как никакой другой предмет, позволяет формировать такой необходимый для самостоятельной работы навык, как навык осуществления самоконтроля за производимой деятельностью. Для того чтобы выработать у учащихся привычки и умения самопроверки выполняемой работы, нужно создать такую ситуацию, которая провоцирует учащихся на неправильный ответ, и заставить их критически мыслить. Можно предложить такую работу, найти ошибки в ответах, письменной работе своего товарища. Такое стимулирование повышает ответственность учащихся за результаты проводимой ими проверки, заставляет их более тщательно продумывать ещё раз не только результаты сами по себе, но и сам ход решения, что особенно важно для отработки навыков самопроверки.</a:t>
            </a:r>
            <a:endParaRPr lang="ru-RU" sz="2400">
              <a:solidFill>
                <a:srgbClr val="993300"/>
              </a:solidFill>
              <a:latin typeface="Arial" charset="0"/>
              <a:ea typeface="Calibri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071563" y="642938"/>
            <a:ext cx="75009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0363"/>
            <a: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Каждый раз, составляя проект очередного урока, каждый учитель задает себе одни и те же вопросы: </a:t>
            </a:r>
            <a:endParaRPr lang="ru-RU" sz="2400">
              <a:solidFill>
                <a:srgbClr val="993300"/>
              </a:solidFill>
              <a:latin typeface="Arial" charset="0"/>
            </a:endParaRPr>
          </a:p>
          <a:p>
            <a:pPr indent="360363" eaLnBrk="0" hangingPunct="0"/>
            <a: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а) как сформулировать цели урока и обеспечить их достижение; </a:t>
            </a:r>
            <a:b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     б) какой учебный материал отобрать и как    подвергнуть его дидактической обработке; </a:t>
            </a:r>
            <a:endParaRPr lang="ru-RU" sz="2400">
              <a:solidFill>
                <a:srgbClr val="993300"/>
              </a:solidFill>
              <a:latin typeface="Arial" charset="0"/>
            </a:endParaRPr>
          </a:p>
          <a:p>
            <a:pPr indent="360363" eaLnBrk="0" hangingPunct="0"/>
            <a: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в) какие методы и средства обучения выбрать; </a:t>
            </a:r>
            <a:endParaRPr lang="ru-RU" sz="2400">
              <a:solidFill>
                <a:srgbClr val="993300"/>
              </a:solidFill>
              <a:latin typeface="Arial" charset="0"/>
            </a:endParaRPr>
          </a:p>
          <a:p>
            <a:pPr indent="360363" eaLnBrk="0" hangingPunct="0"/>
            <a: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г) как организовать собственную деятельность и деятельность учеников.</a:t>
            </a:r>
            <a:endParaRPr lang="ru-RU" sz="2400">
              <a:solidFill>
                <a:srgbClr val="993300"/>
              </a:solidFill>
              <a:latin typeface="Arial" charset="0"/>
            </a:endParaRPr>
          </a:p>
          <a:p>
            <a:pPr indent="360363" eaLnBrk="0" hangingPunct="0"/>
            <a:r>
              <a:rPr lang="ru-RU" sz="240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д) как сделать, чтобы взаимодействие всех этих компонентов привело к определенной системе знаний и ценностных ориентаций. </a:t>
            </a:r>
            <a:endParaRPr lang="ru-RU" sz="2400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5"/>
          <p:cNvSpPr>
            <a:spLocks noChangeArrowheads="1"/>
          </p:cNvSpPr>
          <p:nvPr/>
        </p:nvSpPr>
        <p:spPr bwMode="auto">
          <a:xfrm>
            <a:off x="4500563" y="404813"/>
            <a:ext cx="40322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3200" b="1" i="1" dirty="0">
                <a:solidFill>
                  <a:srgbClr val="6C422F"/>
                </a:solidFill>
                <a:cs typeface="Times New Roman" pitchFamily="18" charset="0"/>
              </a:rPr>
              <a:t>«Нужно, чтобы дети, по возможности, учились самостоятельно, а учитель руководил этим самостоятельным </a:t>
            </a:r>
          </a:p>
          <a:p>
            <a:pPr algn="r"/>
            <a:r>
              <a:rPr lang="ru-RU" altLang="ru-RU" sz="3200" b="1" i="1" dirty="0">
                <a:solidFill>
                  <a:srgbClr val="6C422F"/>
                </a:solidFill>
                <a:cs typeface="Times New Roman" pitchFamily="18" charset="0"/>
              </a:rPr>
              <a:t>процессом и давал </a:t>
            </a:r>
          </a:p>
          <a:p>
            <a:pPr algn="r"/>
            <a:r>
              <a:rPr lang="ru-RU" altLang="ru-RU" sz="3200" b="1" i="1" dirty="0">
                <a:solidFill>
                  <a:srgbClr val="6C422F"/>
                </a:solidFill>
                <a:cs typeface="Times New Roman" pitchFamily="18" charset="0"/>
              </a:rPr>
              <a:t>для него материал»</a:t>
            </a:r>
            <a:r>
              <a:rPr lang="ru-RU" altLang="ru-RU" sz="3200" b="1" dirty="0">
                <a:solidFill>
                  <a:srgbClr val="6C422F"/>
                </a:solidFill>
                <a:cs typeface="Times New Roman" pitchFamily="18" charset="0"/>
              </a:rPr>
              <a:t>   </a:t>
            </a:r>
          </a:p>
          <a:p>
            <a:pPr algn="r"/>
            <a:r>
              <a:rPr lang="ru-RU" altLang="ru-RU" sz="3200" b="1" dirty="0">
                <a:solidFill>
                  <a:srgbClr val="6C422F"/>
                </a:solidFill>
                <a:cs typeface="Times New Roman" pitchFamily="18" charset="0"/>
              </a:rPr>
              <a:t> К.Д. Ушинский</a:t>
            </a:r>
            <a:endParaRPr lang="ru-RU" altLang="ru-RU" sz="3200" b="1" dirty="0">
              <a:solidFill>
                <a:srgbClr val="6C422F"/>
              </a:solidFill>
            </a:endParaRPr>
          </a:p>
        </p:txBody>
      </p:sp>
      <p:pic>
        <p:nvPicPr>
          <p:cNvPr id="4099" name="Picture 3" descr="C:\Users\Наталия\Desktop\ushinskiy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82613"/>
            <a:ext cx="367347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1214438" y="642938"/>
            <a:ext cx="70723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0363" algn="just"/>
            <a:r>
              <a:rPr lang="ru-RU" sz="2400" b="1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Многое зависит от таланта и мастерства учителя, его умение организовать «поиски» на уроке, умение управлять, и не натаскивать.</a:t>
            </a:r>
            <a:endParaRPr lang="ru-RU" sz="2400" b="1">
              <a:solidFill>
                <a:srgbClr val="993300"/>
              </a:solidFill>
              <a:latin typeface="Arial" charset="0"/>
            </a:endParaRPr>
          </a:p>
          <a:p>
            <a:pPr indent="360363" algn="just" eaLnBrk="0" hangingPunct="0"/>
            <a:r>
              <a:rPr lang="ru-RU" sz="2400" b="1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Вместо простой передачи знаний, умений и навыков от учителя к ученику приоритетной целью школьного образования становится развитие способности ученика самостоятельно ставить учебные цели, проектировать пути их реализации, контролировать и оценивать свои достижения, иначе говоря, умение учиться. </a:t>
            </a:r>
            <a:endParaRPr lang="ru-RU" sz="2400" b="1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1143000" y="1285875"/>
            <a:ext cx="74295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0363" algn="just"/>
            <a:r>
              <a:rPr lang="ru-RU" sz="2400" b="1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Большинству из нас предстоит переучиваться, перестраивать мышление исходя из новых задач, которые ставит система образования. Реализуя новый стандарт, каждый учитель должен выходить за рамки своего предмета, задумываясь, прежде всего, о развитии личности ребенка, необходимости формирования универсальных учебных умений без которых ученик не может быть успешным ни на следующих ступенях образования, ни в профессиональной деятельности.</a:t>
            </a:r>
            <a:endParaRPr lang="ru-RU" sz="2400" b="1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6000" smtClean="0">
                <a:solidFill>
                  <a:schemeClr val="tx2"/>
                </a:solidFill>
              </a:rPr>
              <a:t>Спасибо за внимание!</a:t>
            </a:r>
          </a:p>
        </p:txBody>
      </p:sp>
      <p:pic>
        <p:nvPicPr>
          <p:cNvPr id="92165" name="Picture 5" descr="фигуры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243263"/>
            <a:ext cx="2890838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 flipV="1">
            <a:off x="1042988" y="0"/>
            <a:ext cx="7772400" cy="381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sz="2400" smtClean="0">
                <a:solidFill>
                  <a:srgbClr val="663300"/>
                </a:solidFill>
                <a:cs typeface="Times New Roman" pitchFamily="18" charset="0"/>
              </a:rPr>
              <a:t/>
            </a:r>
            <a:br>
              <a:rPr lang="ru-RU" altLang="ru-RU" sz="2400" smtClean="0">
                <a:solidFill>
                  <a:srgbClr val="663300"/>
                </a:solidFill>
                <a:cs typeface="Times New Roman" pitchFamily="18" charset="0"/>
              </a:rPr>
            </a:br>
            <a:r>
              <a:rPr lang="ru-RU" altLang="ru-RU" sz="2400" smtClean="0">
                <a:solidFill>
                  <a:srgbClr val="663300"/>
                </a:solidFill>
                <a:cs typeface="Times New Roman" pitchFamily="18" charset="0"/>
              </a:rPr>
              <a:t/>
            </a:r>
            <a:br>
              <a:rPr lang="ru-RU" altLang="ru-RU" sz="2400" smtClean="0">
                <a:solidFill>
                  <a:srgbClr val="663300"/>
                </a:solidFill>
                <a:cs typeface="Times New Roman" pitchFamily="18" charset="0"/>
              </a:rPr>
            </a:br>
            <a:endParaRPr lang="ru-RU" altLang="ru-RU" sz="2400" smtClean="0">
              <a:solidFill>
                <a:srgbClr val="663300"/>
              </a:solidFill>
            </a:endParaRPr>
          </a:p>
        </p:txBody>
      </p:sp>
      <p:sp>
        <p:nvSpPr>
          <p:cNvPr id="5123" name="Текст 6"/>
          <p:cNvSpPr>
            <a:spLocks noGrp="1"/>
          </p:cNvSpPr>
          <p:nvPr>
            <p:ph type="body" sz="half" idx="1"/>
          </p:nvPr>
        </p:nvSpPr>
        <p:spPr>
          <a:xfrm>
            <a:off x="1066800" y="620713"/>
            <a:ext cx="4225925" cy="52466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400" b="1" i="1" dirty="0" smtClean="0">
                <a:solidFill>
                  <a:srgbClr val="FF0000"/>
                </a:solidFill>
                <a:cs typeface="Times New Roman" pitchFamily="18" charset="0"/>
              </a:rPr>
              <a:t>«Главные задачи современной школы - раскрытие способностей каждого ученика, воспитание порядочного и патриотичного человека, личности, готовой к жизни в высокотехнологичном, конкурентном мире»</a:t>
            </a:r>
            <a:r>
              <a:rPr lang="ru-RU" altLang="ru-RU" sz="2400" dirty="0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ru-RU" altLang="ru-RU" sz="2400" dirty="0" smtClean="0">
                <a:solidFill>
                  <a:srgbClr val="663300"/>
                </a:solidFill>
                <a:cs typeface="Times New Roman" pitchFamily="18" charset="0"/>
              </a:rPr>
              <a:t>- отмечено в </a:t>
            </a:r>
            <a:r>
              <a:rPr lang="ru-RU" altLang="ru-RU" sz="2400" b="1" dirty="0" smtClean="0">
                <a:solidFill>
                  <a:srgbClr val="663300"/>
                </a:solidFill>
                <a:cs typeface="Times New Roman" pitchFamily="18" charset="0"/>
              </a:rPr>
              <a:t>национальной</a:t>
            </a:r>
            <a:r>
              <a:rPr lang="ru-RU" altLang="ru-RU" sz="2400" dirty="0" smtClean="0">
                <a:solidFill>
                  <a:srgbClr val="663300"/>
                </a:solidFill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663300"/>
                </a:solidFill>
                <a:cs typeface="Times New Roman" pitchFamily="18" charset="0"/>
              </a:rPr>
              <a:t>образовательной  инициативе "Наша новая школа".</a:t>
            </a:r>
            <a:r>
              <a:rPr lang="ru-RU" altLang="ru-RU" sz="2400" dirty="0" smtClean="0">
                <a:solidFill>
                  <a:srgbClr val="663300"/>
                </a:solidFill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663300"/>
                </a:solidFill>
              </a:rPr>
              <a:t/>
            </a:r>
            <a:br>
              <a:rPr lang="ru-RU" altLang="ru-RU" sz="2400" dirty="0" smtClean="0">
                <a:solidFill>
                  <a:srgbClr val="663300"/>
                </a:solidFill>
              </a:rPr>
            </a:br>
            <a:endParaRPr lang="ru-RU" altLang="ru-RU" sz="2400" dirty="0" smtClean="0"/>
          </a:p>
        </p:txBody>
      </p:sp>
      <p:pic>
        <p:nvPicPr>
          <p:cNvPr id="5124" name="Объект 8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9700" y="1196975"/>
            <a:ext cx="3673475" cy="3671888"/>
          </a:xfr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55650" y="260350"/>
            <a:ext cx="8388350" cy="6121400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  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Как повысить уровень математической компетентности обучающихся, обеспечивающую готовность к использованию математических знаний, умений, навыков  для решения максимально широкого диапазона жизненных задач? </a:t>
            </a:r>
          </a:p>
          <a:p>
            <a:pPr>
              <a:defRPr/>
            </a:pP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	Как в процессе обучения математике обеспечить формирование ключевых компетенций у школьников, умения учиться, учиться творчески и самостоятельно?</a:t>
            </a:r>
          </a:p>
          <a:p>
            <a:pPr>
              <a:defRPr/>
            </a:pP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	Каким образом спроектировать учебный процесс, позволяющий  вооружить школьников способами самостоятельного открытия знания, организовать эффективную самостоятельную деятельность, в которой каждый ученик может  реализовать свои способности и интересы?  </a:t>
            </a:r>
          </a:p>
          <a:p>
            <a:pPr>
              <a:buFontTx/>
              <a:buNone/>
              <a:defRPr/>
            </a:pPr>
            <a:endParaRPr lang="ru-RU" alt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857232"/>
            <a:ext cx="7643866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Ответы на эти и другие вопросы даёт </a:t>
            </a:r>
            <a:r>
              <a:rPr lang="ru-RU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системно-деятельностный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подход.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428625"/>
            <a:ext cx="7572375" cy="55086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Times New Roman" pitchFamily="18" charset="0"/>
              </a:rPr>
              <a:t>Согласно системно-</a:t>
            </a:r>
            <a:r>
              <a:rPr lang="ru-RU" sz="3200" b="1" dirty="0" err="1">
                <a:cs typeface="Times New Roman" pitchFamily="18" charset="0"/>
              </a:rPr>
              <a:t>деятельностному</a:t>
            </a:r>
            <a:r>
              <a:rPr lang="ru-RU" sz="3200" b="1" dirty="0">
                <a:cs typeface="Times New Roman" pitchFamily="18" charset="0"/>
              </a:rPr>
              <a:t> подходу, учащиеся овладевают умением формулировать и анализировать факты, работать с различными источниками информации, выдвигать гипотезы, осуществлять доказательство правильности гипотез, формулировать выводы, отстаивать свою позицию при обсуждении учебной деятельности, что формирует нравственные качества личности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042988" y="357188"/>
            <a:ext cx="7386637" cy="5357812"/>
            <a:chOff x="1042988" y="357188"/>
            <a:chExt cx="7386637" cy="535781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042988" y="1071563"/>
              <a:ext cx="2528887" cy="378618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2"/>
                  </a:solidFill>
                  <a:cs typeface="Times New Roman" pitchFamily="18" charset="0"/>
                </a:rPr>
                <a:t>Дидактические принципы </a:t>
              </a:r>
              <a:r>
                <a:rPr lang="ru-RU" sz="2400" b="1" dirty="0" smtClean="0">
                  <a:solidFill>
                    <a:schemeClr val="tx2"/>
                  </a:solidFill>
                  <a:cs typeface="Times New Roman" pitchFamily="18" charset="0"/>
                </a:rPr>
                <a:t>построения традиционного урока</a:t>
              </a:r>
              <a:endParaRPr lang="ru-RU" sz="2400" b="1" dirty="0">
                <a:solidFill>
                  <a:schemeClr val="tx2"/>
                </a:solidFill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786313" y="357188"/>
              <a:ext cx="3643312" cy="4984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деятельности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786313" y="1071563"/>
              <a:ext cx="3633787" cy="5619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непрерывности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786313" y="1928813"/>
              <a:ext cx="3643312" cy="5715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целостности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86313" y="2714625"/>
              <a:ext cx="3643312" cy="5715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минимакса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786313" y="3500438"/>
              <a:ext cx="3643312" cy="5715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психологической комфортности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786313" y="4357688"/>
              <a:ext cx="3643312" cy="5715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вариативности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786313" y="5143500"/>
              <a:ext cx="3643312" cy="5715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2"/>
                  </a:solidFill>
                  <a:cs typeface="Times New Roman" pitchFamily="18" charset="0"/>
                </a:rPr>
                <a:t>Принцип творчества</a:t>
              </a:r>
            </a:p>
          </p:txBody>
        </p:sp>
        <p:cxnSp>
          <p:nvCxnSpPr>
            <p:cNvPr id="22" name="Прямая со стрелкой 21"/>
            <p:cNvCxnSpPr>
              <a:endCxn id="16" idx="1"/>
            </p:cNvCxnSpPr>
            <p:nvPr/>
          </p:nvCxnSpPr>
          <p:spPr>
            <a:xfrm flipV="1">
              <a:off x="3571875" y="3000375"/>
              <a:ext cx="12144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endCxn id="17" idx="1"/>
            </p:cNvCxnSpPr>
            <p:nvPr/>
          </p:nvCxnSpPr>
          <p:spPr>
            <a:xfrm>
              <a:off x="3571875" y="3000375"/>
              <a:ext cx="1214438" cy="7858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endCxn id="18" idx="1"/>
            </p:cNvCxnSpPr>
            <p:nvPr/>
          </p:nvCxnSpPr>
          <p:spPr>
            <a:xfrm rot="16200000" flipH="1">
              <a:off x="3357562" y="3214688"/>
              <a:ext cx="1643063" cy="12144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>
              <a:endCxn id="15" idx="1"/>
            </p:cNvCxnSpPr>
            <p:nvPr/>
          </p:nvCxnSpPr>
          <p:spPr>
            <a:xfrm flipV="1">
              <a:off x="3571875" y="2214563"/>
              <a:ext cx="1214438" cy="7858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>
              <a:stCxn id="8" idx="3"/>
              <a:endCxn id="19" idx="1"/>
            </p:cNvCxnSpPr>
            <p:nvPr/>
          </p:nvCxnSpPr>
          <p:spPr>
            <a:xfrm>
              <a:off x="3571875" y="2965450"/>
              <a:ext cx="1214438" cy="2463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>
              <a:stCxn id="8" idx="3"/>
              <a:endCxn id="14" idx="1"/>
            </p:cNvCxnSpPr>
            <p:nvPr/>
          </p:nvCxnSpPr>
          <p:spPr>
            <a:xfrm flipV="1">
              <a:off x="3571875" y="1352550"/>
              <a:ext cx="1214438" cy="1612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>
              <a:stCxn id="8" idx="3"/>
              <a:endCxn id="13" idx="1"/>
            </p:cNvCxnSpPr>
            <p:nvPr/>
          </p:nvCxnSpPr>
          <p:spPr>
            <a:xfrm flipV="1">
              <a:off x="3571875" y="606425"/>
              <a:ext cx="1214438" cy="23590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1143000" y="857250"/>
            <a:ext cx="757237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0363"/>
            <a:r>
              <a:rPr lang="ru-RU" sz="2400" b="1" u="sng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Основными же принципами построения школьного курса математики на основе </a:t>
            </a:r>
            <a:r>
              <a:rPr lang="ru-RU" sz="2400" b="1" u="sng" dirty="0" err="1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системно-деятельностного</a:t>
            </a:r>
            <a:r>
              <a:rPr lang="ru-RU" sz="2400" b="1" u="sng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 подхода должны стать:</a:t>
            </a:r>
            <a:endParaRPr lang="ru-RU" sz="2400" b="1" u="sng" dirty="0">
              <a:solidFill>
                <a:srgbClr val="993300"/>
              </a:solidFill>
              <a:latin typeface="Arial" charset="0"/>
            </a:endParaRPr>
          </a:p>
          <a:p>
            <a:pPr indent="360363" eaLnBrk="0" hangingPunct="0">
              <a:buFontTx/>
              <a:buChar char="•"/>
            </a:pPr>
            <a:r>
              <a:rPr lang="ru-RU" sz="2400" b="1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принцип системного построения курса математики;</a:t>
            </a:r>
            <a:endParaRPr lang="ru-RU" sz="2400" b="1" dirty="0">
              <a:solidFill>
                <a:srgbClr val="9933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60363" eaLnBrk="0" hangingPunct="0">
              <a:buFontTx/>
              <a:buChar char="•"/>
            </a:pPr>
            <a:r>
              <a:rPr lang="ru-RU" sz="2400" b="1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принцип описания курса математики в единстве общего, особенного и единичного;</a:t>
            </a:r>
            <a:endParaRPr lang="ru-RU" sz="2400" b="1" dirty="0">
              <a:solidFill>
                <a:srgbClr val="993300"/>
              </a:solidFill>
              <a:latin typeface="Calibri" pitchFamily="34" charset="0"/>
              <a:cs typeface="Calibri" pitchFamily="34" charset="0"/>
            </a:endParaRPr>
          </a:p>
          <a:p>
            <a:pPr indent="360363" eaLnBrk="0" hangingPunct="0">
              <a:buFontTx/>
              <a:buChar char="•"/>
            </a:pPr>
            <a:r>
              <a:rPr lang="ru-RU" sz="2400" b="1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принцип оптимального сочетания фундаментальности и профессиональной направленности обучения курсу математика;</a:t>
            </a:r>
            <a:endParaRPr lang="ru-RU" sz="2400" b="1" dirty="0">
              <a:solidFill>
                <a:srgbClr val="993300"/>
              </a:solidFill>
              <a:latin typeface="Calibri" pitchFamily="34" charset="0"/>
              <a:cs typeface="Calibri" pitchFamily="34" charset="0"/>
            </a:endParaRPr>
          </a:p>
          <a:p>
            <a:pPr indent="360363" eaLnBrk="0" hangingPunct="0">
              <a:buFontTx/>
              <a:buChar char="•"/>
            </a:pPr>
            <a:r>
              <a:rPr lang="ru-RU" sz="2400" b="1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принцип предметной деятельности при изучении курса математики;</a:t>
            </a:r>
            <a:endParaRPr lang="ru-RU" sz="2400" b="1" dirty="0">
              <a:solidFill>
                <a:srgbClr val="993300"/>
              </a:solidFill>
              <a:latin typeface="Calibri" pitchFamily="34" charset="0"/>
              <a:cs typeface="Calibri" pitchFamily="34" charset="0"/>
            </a:endParaRPr>
          </a:p>
          <a:p>
            <a:pPr indent="360363" eaLnBrk="0" hangingPunct="0">
              <a:buFontTx/>
              <a:buChar char="•"/>
            </a:pPr>
            <a:r>
              <a:rPr lang="ru-RU" sz="2400" b="1" dirty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принцип развивающего обучения.</a:t>
            </a:r>
            <a:endParaRPr lang="ru-RU" sz="2400" b="1" dirty="0">
              <a:solidFill>
                <a:srgbClr val="993300"/>
              </a:solidFill>
              <a:latin typeface="Arial" charset="0"/>
            </a:endParaRPr>
          </a:p>
          <a:p>
            <a:pPr indent="360363" eaLnBrk="0" hangingPunct="0"/>
            <a:endParaRPr lang="ru-RU" sz="2400" b="1" dirty="0">
              <a:solidFill>
                <a:srgbClr val="9933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357166"/>
            <a:ext cx="7772400" cy="1679575"/>
          </a:xfrm>
        </p:spPr>
        <p:txBody>
          <a:bodyPr/>
          <a:lstStyle/>
          <a:p>
            <a:pPr algn="ctr"/>
            <a:r>
              <a:rPr lang="ru-RU" altLang="ru-RU" sz="3200" b="1" dirty="0" smtClean="0"/>
              <a:t>Структура урока математики с позиции системно - </a:t>
            </a:r>
            <a:r>
              <a:rPr lang="ru-RU" altLang="ru-RU" sz="3200" b="1" dirty="0" err="1" smtClean="0"/>
              <a:t>деятельностного</a:t>
            </a:r>
            <a:r>
              <a:rPr lang="ru-RU" altLang="ru-RU" sz="3200" b="1" dirty="0" smtClean="0"/>
              <a:t> подхода состоит в следующем:</a:t>
            </a:r>
            <a:r>
              <a:rPr lang="ru-RU" altLang="ru-RU" sz="4000" dirty="0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349500"/>
            <a:ext cx="7681913" cy="3887788"/>
          </a:xfrm>
        </p:spPr>
        <p:txBody>
          <a:bodyPr/>
          <a:lstStyle/>
          <a:p>
            <a:pPr>
              <a:defRPr/>
            </a:pPr>
            <a:r>
              <a:rPr lang="ru-RU" altLang="ru-RU" sz="2800" dirty="0" smtClean="0"/>
              <a:t>учитель создает проблемную ситуацию;</a:t>
            </a:r>
          </a:p>
          <a:p>
            <a:pPr>
              <a:defRPr/>
            </a:pPr>
            <a:r>
              <a:rPr lang="ru-RU" altLang="ru-RU" sz="2800" dirty="0" smtClean="0"/>
              <a:t>ученик принимает проблемную ситуацию;</a:t>
            </a:r>
          </a:p>
          <a:p>
            <a:pPr>
              <a:defRPr/>
            </a:pPr>
            <a:r>
              <a:rPr lang="ru-RU" altLang="ru-RU" sz="2800" dirty="0" smtClean="0"/>
              <a:t>вместе выявляют проблему;</a:t>
            </a:r>
          </a:p>
          <a:p>
            <a:pPr>
              <a:defRPr/>
            </a:pPr>
            <a:r>
              <a:rPr lang="ru-RU" altLang="ru-RU" sz="2800" dirty="0" smtClean="0"/>
              <a:t>учитель управляет поисковой деятельностью;</a:t>
            </a:r>
          </a:p>
          <a:p>
            <a:pPr>
              <a:defRPr/>
            </a:pPr>
            <a:r>
              <a:rPr lang="ru-RU" altLang="ru-RU" sz="2800" dirty="0" smtClean="0"/>
              <a:t>ученик осуществляет </a:t>
            </a:r>
          </a:p>
          <a:p>
            <a:pPr marL="0" indent="0">
              <a:buFontTx/>
              <a:buNone/>
              <a:defRPr/>
            </a:pPr>
            <a:r>
              <a:rPr lang="ru-RU" altLang="ru-RU" sz="2800" dirty="0" smtClean="0"/>
              <a:t>самостоятельный поиск;</a:t>
            </a:r>
          </a:p>
          <a:p>
            <a:pPr>
              <a:defRPr/>
            </a:pPr>
            <a:r>
              <a:rPr lang="ru-RU" altLang="ru-RU" sz="2800" dirty="0" smtClean="0"/>
              <a:t>обсуждение результатов.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437063"/>
            <a:ext cx="2376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 ДОКЛАДУ">
  <a:themeElements>
    <a:clrScheme name="Тетрадь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традь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ДОКЛАДУ</Template>
  <TotalTime>427</TotalTime>
  <Words>1209</Words>
  <Application>Microsoft Office PowerPoint</Application>
  <PresentationFormat>Экран (4:3)</PresentationFormat>
  <Paragraphs>103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ПРЕЗЕНТАЦИЯ К ДОКЛАДУ</vt:lpstr>
      <vt:lpstr>Особенности конструирования урока математики на основе  системно-деятельностного подхода </vt:lpstr>
      <vt:lpstr>Слайд 2</vt:lpstr>
      <vt:lpstr>  </vt:lpstr>
      <vt:lpstr>Слайд 4</vt:lpstr>
      <vt:lpstr>Слайд 5</vt:lpstr>
      <vt:lpstr>Слайд 6</vt:lpstr>
      <vt:lpstr>Слайд 7</vt:lpstr>
      <vt:lpstr>Слайд 8</vt:lpstr>
      <vt:lpstr>Структура урока математики с позиции системно - деятельностного подхода состоит в следующем: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конструирования урока математики на основе  системно-деятельностного подхода</dc:title>
  <dc:creator>Chubais</dc:creator>
  <cp:lastModifiedBy>Токарев</cp:lastModifiedBy>
  <cp:revision>46</cp:revision>
  <dcterms:created xsi:type="dcterms:W3CDTF">2014-03-11T04:31:38Z</dcterms:created>
  <dcterms:modified xsi:type="dcterms:W3CDTF">2016-02-17T09:47:52Z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TC010690171049</vt:lpwstr>
  </property>
</Properties>
</file>